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8" r:id="rId3"/>
    <p:sldId id="257" r:id="rId4"/>
    <p:sldId id="270" r:id="rId5"/>
    <p:sldId id="272" r:id="rId6"/>
    <p:sldId id="271" r:id="rId7"/>
    <p:sldId id="263" r:id="rId8"/>
    <p:sldId id="273" r:id="rId9"/>
    <p:sldId id="262" r:id="rId10"/>
    <p:sldId id="274" r:id="rId11"/>
    <p:sldId id="275" r:id="rId12"/>
    <p:sldId id="277" r:id="rId13"/>
    <p:sldId id="281" r:id="rId14"/>
    <p:sldId id="280" r:id="rId15"/>
    <p:sldId id="279" r:id="rId16"/>
    <p:sldId id="276" r:id="rId17"/>
    <p:sldId id="264" r:id="rId18"/>
    <p:sldId id="265" r:id="rId19"/>
    <p:sldId id="266" r:id="rId20"/>
    <p:sldId id="267" r:id="rId21"/>
    <p:sldId id="278" r:id="rId22"/>
    <p:sldId id="269" r:id="rId23"/>
    <p:sldId id="261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439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04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4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622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83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96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516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198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15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257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50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800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26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4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88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69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79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64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97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8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78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0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2D1B7-B707-4BA6-A1C5-6FED0EA99911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96977-1A2C-4EA5-BEB9-0014AE4A5C6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7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458997">
            <a:off x="9615560" y="4822580"/>
            <a:ext cx="1790700" cy="1641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25" y="99000"/>
            <a:ext cx="6877935" cy="666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8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</a:rPr>
              <a:t>Dans toute situation de harcèlement on trouve 3 acteurs </a:t>
            </a:r>
            <a:r>
              <a:rPr lang="fr-FR" sz="3200" b="1" dirty="0" smtClean="0">
                <a:solidFill>
                  <a:srgbClr val="2B4A9A"/>
                </a:solidFill>
                <a:latin typeface="Raleway" pitchFamily="2" charset="0"/>
              </a:rPr>
              <a:t>:</a:t>
            </a:r>
          </a:p>
          <a:p>
            <a:pPr marL="1028700" marR="0" lvl="1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2400300" lvl="4" indent="-571500" algn="just">
              <a:buFont typeface="Wingdings" panose="05000000000000000000" pitchFamily="2" charset="2"/>
              <a:buChar char="§"/>
              <a:defRPr/>
            </a:pPr>
            <a:r>
              <a:rPr lang="fr-FR" sz="3200" b="1" dirty="0" smtClean="0">
                <a:solidFill>
                  <a:srgbClr val="2B4A9A"/>
                </a:solidFill>
                <a:latin typeface="Raleway" pitchFamily="2" charset="0"/>
              </a:rPr>
              <a:t>La victime,</a:t>
            </a:r>
          </a:p>
          <a:p>
            <a:pPr marL="2400300" lvl="4" indent="-571500" algn="just">
              <a:buFont typeface="Wingdings" panose="05000000000000000000" pitchFamily="2" charset="2"/>
              <a:buChar char="§"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</a:rPr>
              <a:t>L’auteur </a:t>
            </a:r>
            <a:r>
              <a:rPr lang="fr-FR" sz="3200" b="1" dirty="0">
                <a:solidFill>
                  <a:srgbClr val="2B4A9A"/>
                </a:solidFill>
                <a:latin typeface="Raleway" pitchFamily="2" charset="0"/>
              </a:rPr>
              <a:t>o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</a:rPr>
              <a:t>u les auteurs,</a:t>
            </a:r>
          </a:p>
          <a:p>
            <a:pPr marL="2400300" lvl="4" indent="-571500" algn="just">
              <a:buFont typeface="Wingdings" panose="05000000000000000000" pitchFamily="2" charset="2"/>
              <a:buChar char="§"/>
              <a:defRPr/>
            </a:pPr>
            <a:r>
              <a:rPr lang="fr-FR" sz="3200" b="1" dirty="0" smtClean="0">
                <a:solidFill>
                  <a:srgbClr val="2B4A9A"/>
                </a:solidFill>
                <a:latin typeface="Raleway" pitchFamily="2" charset="0"/>
              </a:rPr>
              <a:t>Les témoins ou le groupe d’appartenance.</a:t>
            </a:r>
          </a:p>
          <a:p>
            <a:pPr marL="2400300" lvl="4" indent="-571500" algn="just">
              <a:buFont typeface="Wingdings" panose="05000000000000000000" pitchFamily="2" charset="2"/>
              <a:buChar char="§"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2400300" lvl="4" indent="-571500" algn="just">
              <a:buFont typeface="Wingdings" panose="05000000000000000000" pitchFamily="2" charset="2"/>
              <a:buChar char="§"/>
              <a:defRPr/>
            </a:pPr>
            <a:r>
              <a:rPr lang="fr-FR" sz="3200" b="1" dirty="0" smtClean="0">
                <a:solidFill>
                  <a:srgbClr val="2B4A9A"/>
                </a:solidFill>
                <a:latin typeface="Raleway" pitchFamily="2" charset="0"/>
              </a:rPr>
              <a:t>Quelquefois les rôles sont partagés.</a:t>
            </a: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44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Luute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3200" b="1" dirty="0">
              <a:solidFill>
                <a:srgbClr val="2B4A9A"/>
              </a:solidFill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3200" b="1" dirty="0" smtClean="0">
                <a:solidFill>
                  <a:srgbClr val="2B4A9A"/>
                </a:solidFill>
                <a:latin typeface="Raleway" pitchFamily="2" charset="0"/>
              </a:rPr>
              <a:t>Que dit la Loi ?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27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§"/>
            </a:pPr>
            <a:endParaRPr lang="fr-FR" sz="6000" b="1" dirty="0">
              <a:solidFill>
                <a:srgbClr val="2B4A9A"/>
              </a:solidFill>
              <a:latin typeface="Raleway" pitchFamily="2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fr-FR" sz="3600" b="1" dirty="0" smtClean="0">
                <a:solidFill>
                  <a:srgbClr val="2B4A9A"/>
                </a:solidFill>
                <a:latin typeface="Raleway" pitchFamily="2" charset="0"/>
              </a:rPr>
              <a:t>Le harcèlement est un délit,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endParaRPr lang="fr-FR" sz="3600" b="1" dirty="0" smtClean="0">
              <a:solidFill>
                <a:srgbClr val="2B4A9A"/>
              </a:solidFill>
              <a:latin typeface="Raleway" pitchFamily="2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</a:rPr>
              <a:t>Le harcèlement extérieur au Lycée peut être traité dans l’Etablissement s’il concerne la qualité d’élève.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9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2B4A9A"/>
                </a:solidFill>
                <a:latin typeface="Raleway" pitchFamily="2" charset="0"/>
              </a:rPr>
              <a:t>Le harcèlement scolaire est puni de 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400" b="1" dirty="0">
              <a:solidFill>
                <a:srgbClr val="2B4A9A"/>
              </a:solidFill>
              <a:latin typeface="Raleway" pitchFamily="2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2B4A9A"/>
                </a:solidFill>
                <a:latin typeface="Raleway" pitchFamily="2" charset="0"/>
              </a:rPr>
              <a:t>3 ans d'emprisonnement et 45 000 € d'amende lorsqu'il a causé une incapacité totale de travail inférieure ou égale à 8 jours ou n'a entraîné aucune incapacité de travail ;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2B4A9A"/>
                </a:solidFill>
                <a:latin typeface="Raleway" pitchFamily="2" charset="0"/>
              </a:rPr>
              <a:t>5 ans d'emprisonnement et 75 000 € d'amende lorsque les faits ont causé une incapacité totale de travail supérieure à 8 jours ;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2B4A9A"/>
                </a:solidFill>
                <a:latin typeface="Raleway" pitchFamily="2" charset="0"/>
              </a:rPr>
              <a:t>10 ans d'emprisonnement et 150 000 € d'amende lorsque les faits ont conduit la victime à se suicider ou à tenter de se </a:t>
            </a:r>
            <a:r>
              <a:rPr lang="fr-FR" sz="2400" b="1" dirty="0" smtClean="0">
                <a:solidFill>
                  <a:srgbClr val="2B4A9A"/>
                </a:solidFill>
                <a:latin typeface="Raleway" pitchFamily="2" charset="0"/>
              </a:rPr>
              <a:t>suicider.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5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fr-FR" sz="2400" b="1" dirty="0" smtClean="0">
                <a:solidFill>
                  <a:srgbClr val="2B4A9A"/>
                </a:solidFill>
                <a:latin typeface="Raleway" pitchFamily="2" charset="0"/>
              </a:rPr>
              <a:t>Tout acte de harcèlement avéré au sein du Lycée entraîne :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fr-FR" sz="2400" b="1" dirty="0">
              <a:solidFill>
                <a:srgbClr val="2B4A9A"/>
              </a:solidFill>
              <a:latin typeface="Raleway" pitchFamily="2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fr-FR" sz="2400" b="1" dirty="0" smtClean="0">
              <a:solidFill>
                <a:srgbClr val="2B4A9A"/>
              </a:solidFill>
              <a:latin typeface="Raleway" pitchFamily="2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Un signalement Article 40</a:t>
            </a:r>
            <a:r>
              <a:rPr kumimoji="0" lang="fr-FR" sz="2400" b="1" i="0" u="none" strike="noStrike" kern="1200" cap="none" spc="0" normalizeH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au Procureur de la République,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endParaRPr kumimoji="0" lang="fr-FR" sz="2400" b="1" i="0" u="none" strike="noStrike" kern="1200" cap="none" spc="0" normalizeH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fr-FR" sz="2400" b="1" dirty="0" smtClean="0">
                <a:solidFill>
                  <a:srgbClr val="2B4A9A"/>
                </a:solidFill>
                <a:latin typeface="Raleway" pitchFamily="2" charset="0"/>
              </a:rPr>
              <a:t>La mise en œuvre d’une procédure disciplinaire : exclusion temporaire ou passage en Conseil de Discipline.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943100" lvl="3" indent="-571500" algn="just">
              <a:buFont typeface="Wingdings" panose="05000000000000000000" pitchFamily="2" charset="2"/>
              <a:buChar char="§"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5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3200" b="1" dirty="0">
              <a:solidFill>
                <a:srgbClr val="2B4A9A"/>
              </a:solidFill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3200" b="1" dirty="0" smtClean="0">
                <a:solidFill>
                  <a:srgbClr val="2B4A9A"/>
                </a:solidFill>
                <a:latin typeface="Raleway" pitchFamily="2" charset="0"/>
              </a:rPr>
              <a:t>Comment réagir ?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Toute forme de harcèlement est inacceptable et doit être traitée,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A faire :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parler pour trouver de l’aide et des solutions :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2857500" marR="0" lvl="5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à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un adulte de votre établissement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: un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professeur,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un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CPE,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un assistant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d’éducation, </a:t>
            </a:r>
          </a:p>
          <a:p>
            <a:pPr marL="2857500" marR="0" lvl="5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2857500" marR="0" lvl="5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à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vos parents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: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ils pourront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contacter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l’établissement au besoin.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8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Etre précis et concret :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expliquer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en détail la situation que vous subissez. 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écrire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l’ensemble des faits même s’ils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semblent mineurs :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2857500" marR="0" lvl="5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Noter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la date, l’heure, les personnes présentes, la description des faits, leur répétition, face à cette situation. 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2857500" marR="0" lvl="5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conserver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les preuves éventuelles du harcèlement subi, notamment sur les médias sociaux (capture d’écran…).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0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A ne pas faire :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Essayer de résoudre soi-même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la 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situation,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utiliser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la 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violence qui met la victime en difficulté.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0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482" r="19622" b="15555"/>
          <a:stretch/>
        </p:blipFill>
        <p:spPr>
          <a:xfrm>
            <a:off x="4200858" y="2663609"/>
            <a:ext cx="5940000" cy="29990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7098" r="6540" b="5814"/>
          <a:stretch/>
        </p:blipFill>
        <p:spPr>
          <a:xfrm>
            <a:off x="4466484" y="99675"/>
            <a:ext cx="4752000" cy="66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3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371435" y="2201200"/>
            <a:ext cx="9810075" cy="467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Lutter contre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</a:t>
            </a:r>
            <a:r>
              <a:rPr kumimoji="0" lang="fr-F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5DB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 harcèlement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95DB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02997" y="2871216"/>
            <a:ext cx="549746" cy="214884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8369790" y="2570838"/>
            <a:ext cx="1944793" cy="1592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3200" b="1" dirty="0">
              <a:solidFill>
                <a:srgbClr val="2B4A9A"/>
              </a:solidFill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3200" b="1" dirty="0" smtClean="0">
                <a:solidFill>
                  <a:srgbClr val="2B4A9A"/>
                </a:solidFill>
                <a:latin typeface="Raleway" pitchFamily="2" charset="0"/>
              </a:rPr>
              <a:t>S’engager contre le harcèlement ?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1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Dispositif </a:t>
            </a: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pHARe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En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pratique :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ambassadeurs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"non au harcèlement"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comité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d’éducation à la santé, la citoyenneté et l’environnement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mobilisé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sur la question de la prévention du harcèlement,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détermine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un plan d’action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Instances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 démocratie scolaire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invitées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à s’emparer du sujet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onstitution d’une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équipe pluri-catégorielle, qui sera formée à la prise en charge spécifique du harcèlement, 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3200" b="1" noProof="0" dirty="0" smtClean="0">
                <a:solidFill>
                  <a:srgbClr val="2B4A9A"/>
                </a:solidFill>
                <a:latin typeface="Raleway" pitchFamily="2" charset="0"/>
              </a:rPr>
              <a:t>S’engager dans le dispositif </a:t>
            </a:r>
            <a:r>
              <a:rPr lang="fr-FR" sz="3200" b="1" noProof="0" dirty="0" err="1" smtClean="0">
                <a:solidFill>
                  <a:srgbClr val="2B4A9A"/>
                </a:solidFill>
                <a:latin typeface="Raleway" pitchFamily="2" charset="0"/>
              </a:rPr>
              <a:t>pHARe</a:t>
            </a:r>
            <a:r>
              <a:rPr lang="fr-FR" sz="3200" b="1" noProof="0" dirty="0" smtClean="0">
                <a:solidFill>
                  <a:srgbClr val="2B4A9A"/>
                </a:solidFill>
                <a:latin typeface="Raleway" pitchFamily="2" charset="0"/>
              </a:rPr>
              <a:t> = contribuer à lutter contre le harcèlement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0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En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pratique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: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3200" b="1" dirty="0">
              <a:solidFill>
                <a:srgbClr val="2B4A9A"/>
              </a:solidFill>
              <a:latin typeface="Raleway" pitchFamily="2" charset="0"/>
            </a:endParaRPr>
          </a:p>
          <a:p>
            <a:pPr marL="1943100" lvl="3" indent="-571500">
              <a:buFont typeface="Wingdings" panose="05000000000000000000" pitchFamily="2" charset="2"/>
              <a:buChar char="§"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1 document à votre disposition,</a:t>
            </a:r>
          </a:p>
          <a:p>
            <a:pPr marL="1943100" lvl="3" indent="-571500">
              <a:buFont typeface="Wingdings" panose="05000000000000000000" pitchFamily="2" charset="2"/>
              <a:buChar char="§"/>
              <a:defRPr/>
            </a:pPr>
            <a:endParaRPr lang="fr-FR" sz="3200" b="1" dirty="0">
              <a:solidFill>
                <a:srgbClr val="2B4A9A"/>
              </a:solidFill>
              <a:latin typeface="Raleway" pitchFamily="2" charset="0"/>
            </a:endParaRPr>
          </a:p>
          <a:p>
            <a:pPr marL="1943100" lvl="3" indent="-571500">
              <a:buFont typeface="Wingdings" panose="05000000000000000000" pitchFamily="2" charset="2"/>
              <a:buChar char="§"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1 groupe d’Ambassadeurs contre le harcèlement,</a:t>
            </a:r>
          </a:p>
          <a:p>
            <a:pPr marL="1943100" lvl="3" indent="-571500">
              <a:buFont typeface="Wingdings" panose="05000000000000000000" pitchFamily="2" charset="2"/>
              <a:buChar char="§"/>
              <a:defRPr/>
            </a:pPr>
            <a:endParaRPr lang="fr-FR" sz="3200" b="1" dirty="0">
              <a:solidFill>
                <a:srgbClr val="2B4A9A"/>
              </a:solidFill>
              <a:latin typeface="Raleway" pitchFamily="2" charset="0"/>
            </a:endParaRPr>
          </a:p>
          <a:p>
            <a:pPr marL="1943100" lvl="3" indent="-571500">
              <a:buFont typeface="Wingdings" panose="05000000000000000000" pitchFamily="2" charset="2"/>
              <a:buChar char="§"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Des adultes référents : Professeurs Principaux,</a:t>
            </a:r>
            <a:r>
              <a:rPr kumimoji="0" lang="fr-FR" sz="3200" b="1" i="0" u="none" strike="noStrike" kern="1200" cap="none" spc="0" normalizeH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Professeurs, CPE, etc.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2857500" marR="0" lvl="5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63" y="0"/>
            <a:ext cx="484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2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Typologie du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2400" b="1" dirty="0">
              <a:solidFill>
                <a:srgbClr val="2B4A9A"/>
              </a:solidFill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2400" b="1" dirty="0">
              <a:solidFill>
                <a:srgbClr val="2B4A9A"/>
              </a:solidFill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Qu’est-ce 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que le harcèlement </a:t>
            </a: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?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16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Typologie du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Qu’est-ce que le harcèlement :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2400300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violences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verbales,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physiques, </a:t>
            </a:r>
          </a:p>
          <a:p>
            <a:pPr marL="2400300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Violences morales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 façon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répétée :</a:t>
            </a:r>
          </a:p>
          <a:p>
            <a:pPr marL="3314700" marR="0" lvl="6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bousculades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, 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3314700" marR="0" lvl="6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vols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, 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3314700" marR="0" lvl="6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surnoms désagréables,</a:t>
            </a:r>
          </a:p>
          <a:p>
            <a:pPr marL="3314700" marR="0" lvl="6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insultes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, moqueries, rejets…), 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2400300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Lorsque ces mêmes faits se déroulent sur les réseaux sociaux, par SMS ou par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mail =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cyberharcèlement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.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1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Typologie du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Les 5 formes du harcèlement 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: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2400300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</a:rPr>
              <a:t>Harcèlement physique,</a:t>
            </a:r>
          </a:p>
          <a:p>
            <a:pPr marL="2400300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dirty="0" smtClean="0">
                <a:solidFill>
                  <a:srgbClr val="2B4A9A"/>
                </a:solidFill>
                <a:latin typeface="Raleway" pitchFamily="2" charset="0"/>
              </a:rPr>
              <a:t>Harcèlement psychologique,</a:t>
            </a:r>
          </a:p>
          <a:p>
            <a:pPr marL="2400300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</a:rPr>
              <a:t>Harcèlement virtuel,</a:t>
            </a:r>
          </a:p>
          <a:p>
            <a:pPr marL="2400300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dirty="0" smtClean="0">
                <a:solidFill>
                  <a:srgbClr val="2B4A9A"/>
                </a:solidFill>
                <a:latin typeface="Raleway" pitchFamily="2" charset="0"/>
              </a:rPr>
              <a:t>Harcèlement social,</a:t>
            </a:r>
          </a:p>
          <a:p>
            <a:pPr marL="2400300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</a:rPr>
              <a:t>Harcèlement sexuel.</a:t>
            </a:r>
          </a:p>
          <a:p>
            <a:pPr marL="2400300" marR="0" lvl="4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2000" b="1" dirty="0" smtClean="0">
              <a:solidFill>
                <a:srgbClr val="2B4A9A"/>
              </a:solidFill>
              <a:latin typeface="Raleway" pitchFamily="2" charset="0"/>
            </a:endParaRPr>
          </a:p>
          <a:p>
            <a:pPr marL="1028700" lvl="1" indent="-571500">
              <a:buFont typeface="Wingdings" panose="05000000000000000000" pitchFamily="2" charset="2"/>
              <a:buChar char="§"/>
              <a:defRPr/>
            </a:pPr>
            <a:r>
              <a:rPr lang="fr-FR" sz="2800" b="1" dirty="0" smtClean="0">
                <a:solidFill>
                  <a:srgbClr val="2B4A9A"/>
                </a:solidFill>
                <a:latin typeface="Raleway" pitchFamily="2" charset="0"/>
              </a:rPr>
              <a:t>Souvent le harcèlement va revêtir plusieurs formes,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Cette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situation peut avoir des conséquences graves pour :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scolarité : </a:t>
            </a:r>
          </a:p>
          <a:p>
            <a:pPr marL="2857500" marR="0" lvl="5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baisse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des résultats scolaires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,</a:t>
            </a:r>
          </a:p>
          <a:p>
            <a:pPr marL="2857500" marR="0" lvl="5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décrochage scolaire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santé : </a:t>
            </a:r>
          </a:p>
          <a:p>
            <a:pPr marL="2857500" marR="0" lvl="5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maux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 ventre ou de tête, 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2857500" marR="0" lvl="5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perte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de l’estime de soi, 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mal être.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2400" b="1" dirty="0">
              <a:solidFill>
                <a:srgbClr val="2B4A9A"/>
              </a:solidFill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2400" b="1" dirty="0">
              <a:solidFill>
                <a:srgbClr val="2B4A9A"/>
              </a:solidFill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4A9A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Un exemple de harcèlement </a:t>
            </a:r>
            <a:r>
              <a:rPr lang="fr-FR" sz="4000" b="1" dirty="0">
                <a:solidFill>
                  <a:srgbClr val="2B4A9A"/>
                </a:solidFill>
                <a:latin typeface="Raleway" pitchFamily="2" charset="0"/>
              </a:rPr>
              <a:t>: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4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Dangers d'internet, le blog de Mehd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4395" y="1846962"/>
            <a:ext cx="8308757" cy="46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8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2146" y="397497"/>
            <a:ext cx="8469854" cy="968726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Lutte contre le harcèlement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1435" y="1826296"/>
            <a:ext cx="9810075" cy="4673658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3200" b="1" dirty="0">
              <a:solidFill>
                <a:srgbClr val="2B4A9A"/>
              </a:solidFill>
              <a:latin typeface="Raleway" pitchFamily="2" charset="0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</a:endParaRPr>
          </a:p>
          <a:p>
            <a:pPr marL="1028700" marR="0" lvl="1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3200" b="1" dirty="0" smtClean="0">
                <a:solidFill>
                  <a:srgbClr val="2B4A9A"/>
                </a:solidFill>
                <a:latin typeface="Raleway" pitchFamily="2" charset="0"/>
              </a:rPr>
              <a:t>Qui sont les acteurs d’une situation de harcèlement ?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2B4A9A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7" y="1826296"/>
            <a:ext cx="549746" cy="4673658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"/>
          <a:srcRect b="55354"/>
          <a:stretch/>
        </p:blipFill>
        <p:spPr>
          <a:xfrm>
            <a:off x="3388656" y="265685"/>
            <a:ext cx="1624405" cy="132997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759" y="0"/>
            <a:ext cx="544160" cy="6858000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7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558</Words>
  <Application>Microsoft Office PowerPoint</Application>
  <PresentationFormat>Grand écran</PresentationFormat>
  <Paragraphs>140</Paragraphs>
  <Slides>22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Raleway</vt:lpstr>
      <vt:lpstr>Wingdings</vt:lpstr>
      <vt:lpstr>1_Thème Office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proviseur</dc:creator>
  <cp:lastModifiedBy>proviseur</cp:lastModifiedBy>
  <cp:revision>15</cp:revision>
  <dcterms:created xsi:type="dcterms:W3CDTF">2022-08-27T09:18:42Z</dcterms:created>
  <dcterms:modified xsi:type="dcterms:W3CDTF">2023-08-26T10:42:50Z</dcterms:modified>
</cp:coreProperties>
</file>