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8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4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2D1B7-B707-4BA6-A1C5-6FED0EA99911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27/08/2023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96977-1A2C-4EA5-BEB9-0014AE4A5C6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439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2D1B7-B707-4BA6-A1C5-6FED0EA99911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27/08/2023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96977-1A2C-4EA5-BEB9-0014AE4A5C6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04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2D1B7-B707-4BA6-A1C5-6FED0EA99911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27/08/2023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96977-1A2C-4EA5-BEB9-0014AE4A5C6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44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2D1B7-B707-4BA6-A1C5-6FED0EA99911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27/08/2023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96977-1A2C-4EA5-BEB9-0014AE4A5C6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622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2D1B7-B707-4BA6-A1C5-6FED0EA99911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27/08/2023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96977-1A2C-4EA5-BEB9-0014AE4A5C6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283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2D1B7-B707-4BA6-A1C5-6FED0EA99911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27/08/2023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96977-1A2C-4EA5-BEB9-0014AE4A5C6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96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2D1B7-B707-4BA6-A1C5-6FED0EA99911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27/08/2023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96977-1A2C-4EA5-BEB9-0014AE4A5C6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516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2D1B7-B707-4BA6-A1C5-6FED0EA99911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27/08/2023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96977-1A2C-4EA5-BEB9-0014AE4A5C6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198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2D1B7-B707-4BA6-A1C5-6FED0EA99911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27/08/2023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96977-1A2C-4EA5-BEB9-0014AE4A5C6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015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2D1B7-B707-4BA6-A1C5-6FED0EA99911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27/08/2023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96977-1A2C-4EA5-BEB9-0014AE4A5C6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257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2D1B7-B707-4BA6-A1C5-6FED0EA99911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27/08/2023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96977-1A2C-4EA5-BEB9-0014AE4A5C6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50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2D1B7-B707-4BA6-A1C5-6FED0EA99911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27/08/2023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96977-1A2C-4EA5-BEB9-0014AE4A5C6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800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2D1B7-B707-4BA6-A1C5-6FED0EA99911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27/08/2023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96977-1A2C-4EA5-BEB9-0014AE4A5C6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726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2D1B7-B707-4BA6-A1C5-6FED0EA99911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27/08/2023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96977-1A2C-4EA5-BEB9-0014AE4A5C6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948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2D1B7-B707-4BA6-A1C5-6FED0EA99911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27/08/2023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96977-1A2C-4EA5-BEB9-0014AE4A5C6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88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2D1B7-B707-4BA6-A1C5-6FED0EA99911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27/08/2023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96977-1A2C-4EA5-BEB9-0014AE4A5C6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691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2D1B7-B707-4BA6-A1C5-6FED0EA99911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27/08/2023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96977-1A2C-4EA5-BEB9-0014AE4A5C6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1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2D1B7-B707-4BA6-A1C5-6FED0EA99911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27/08/2023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96977-1A2C-4EA5-BEB9-0014AE4A5C6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79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2D1B7-B707-4BA6-A1C5-6FED0EA99911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27/08/2023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96977-1A2C-4EA5-BEB9-0014AE4A5C6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64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2D1B7-B707-4BA6-A1C5-6FED0EA99911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27/08/2023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96977-1A2C-4EA5-BEB9-0014AE4A5C6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97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2D1B7-B707-4BA6-A1C5-6FED0EA99911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27/08/2023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96977-1A2C-4EA5-BEB9-0014AE4A5C6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88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2D1B7-B707-4BA6-A1C5-6FED0EA99911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27/08/2023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96977-1A2C-4EA5-BEB9-0014AE4A5C6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78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2D1B7-B707-4BA6-A1C5-6FED0EA99911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27/08/2023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96977-1A2C-4EA5-BEB9-0014AE4A5C6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30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2D1B7-B707-4BA6-A1C5-6FED0EA99911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27/08/2023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96977-1A2C-4EA5-BEB9-0014AE4A5C6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17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458997">
            <a:off x="9615560" y="4822580"/>
            <a:ext cx="1790700" cy="1641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325" y="99000"/>
            <a:ext cx="6877935" cy="666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0759" y="0"/>
            <a:ext cx="544160" cy="6858000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85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22146" y="397497"/>
            <a:ext cx="8469854" cy="968726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Dispositif </a:t>
            </a:r>
            <a:r>
              <a:rPr kumimoji="0" lang="fr-F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pHARe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71435" y="1826296"/>
            <a:ext cx="9810075" cy="4673658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En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pratique :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1943100" marR="0" lvl="3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ambassadeurs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"non au harcèlement"</a:t>
            </a:r>
          </a:p>
          <a:p>
            <a:pPr marL="1943100" marR="0" lvl="3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comité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d’éducation à la santé, la citoyenneté et l’environnement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mobilisé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sur la question de la prévention du harcèlement,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détermine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un plan d’action</a:t>
            </a:r>
          </a:p>
          <a:p>
            <a:pPr marL="1943100" marR="0" lvl="3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Instances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de démocratie scolaire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invitées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à s’emparer du sujet</a:t>
            </a:r>
          </a:p>
          <a:p>
            <a:pPr marL="1943100" marR="0" lvl="3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c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onstitution d’une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équipe pluri-catégorielle, qui sera formée à la prise en charge spécifique du harcèlement, 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3200" b="1" noProof="0" dirty="0" smtClean="0">
                <a:solidFill>
                  <a:srgbClr val="2B4A9A"/>
                </a:solidFill>
                <a:latin typeface="Raleway" pitchFamily="2" charset="0"/>
              </a:rPr>
              <a:t>S’engager dans le dispositif </a:t>
            </a:r>
            <a:r>
              <a:rPr lang="fr-FR" sz="3200" b="1" noProof="0" dirty="0" err="1" smtClean="0">
                <a:solidFill>
                  <a:srgbClr val="2B4A9A"/>
                </a:solidFill>
                <a:latin typeface="Raleway" pitchFamily="2" charset="0"/>
              </a:rPr>
              <a:t>pHARe</a:t>
            </a:r>
            <a:r>
              <a:rPr lang="fr-FR" sz="3200" b="1" noProof="0" dirty="0" smtClean="0">
                <a:solidFill>
                  <a:srgbClr val="2B4A9A"/>
                </a:solidFill>
                <a:latin typeface="Raleway" pitchFamily="2" charset="0"/>
              </a:rPr>
              <a:t> = contribuer à lutter contre le harcèlement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997" y="1826296"/>
            <a:ext cx="549746" cy="4673658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2"/>
          <a:srcRect b="55354"/>
          <a:stretch/>
        </p:blipFill>
        <p:spPr>
          <a:xfrm>
            <a:off x="3388656" y="265685"/>
            <a:ext cx="1624405" cy="132997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-10759" y="0"/>
            <a:ext cx="544160" cy="6858000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0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371435" y="1826296"/>
            <a:ext cx="9810075" cy="4673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1200" cap="none" spc="0" normalizeH="0" baseline="0" noProof="0" dirty="0" smtClean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Lutte contre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noProof="0" dirty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l</a:t>
            </a:r>
            <a:r>
              <a:rPr kumimoji="0" lang="fr-F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5DB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e harcèlement</a:t>
            </a:r>
            <a:endParaRPr kumimoji="0" lang="fr-FR" sz="5400" b="1" i="0" u="none" strike="noStrike" kern="1200" cap="none" spc="0" normalizeH="0" baseline="0" noProof="0" dirty="0">
              <a:ln>
                <a:noFill/>
              </a:ln>
              <a:solidFill>
                <a:srgbClr val="0095DB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02997" y="2871216"/>
            <a:ext cx="549746" cy="2148840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2"/>
          <a:srcRect b="55354"/>
          <a:stretch/>
        </p:blipFill>
        <p:spPr>
          <a:xfrm>
            <a:off x="8369790" y="2570838"/>
            <a:ext cx="1944793" cy="15922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0759" y="0"/>
            <a:ext cx="544160" cy="6858000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4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22146" y="397497"/>
            <a:ext cx="8469854" cy="968726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Lutte contre le harcèlement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71435" y="1826296"/>
            <a:ext cx="9810075" cy="4673658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En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pratique :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1943100" marR="0" lvl="3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Chaque élève doit être informé dès la rentrée scolaire :</a:t>
            </a:r>
          </a:p>
          <a:p>
            <a:pPr marL="1943100" marR="0" lvl="3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2857500" marR="0" lvl="5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3 moments privilégiés :</a:t>
            </a:r>
          </a:p>
          <a:p>
            <a:pPr marL="3771900" marR="0" lvl="7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plénière</a:t>
            </a:r>
          </a:p>
          <a:p>
            <a:pPr marL="3771900" marR="0" lvl="7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accueil du Professeur Principal</a:t>
            </a:r>
          </a:p>
          <a:p>
            <a:pPr marL="3771900" marR="0" lvl="7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réunion d’accueil des Parents</a:t>
            </a:r>
          </a:p>
          <a:p>
            <a:pPr marL="2857500" marR="0" lvl="5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2857500" marR="0" lvl="5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1 document spécifique :</a:t>
            </a:r>
          </a:p>
          <a:p>
            <a:pPr marL="2857500" marR="0" lvl="5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997" y="1826296"/>
            <a:ext cx="549746" cy="4673658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2"/>
          <a:srcRect b="55354"/>
          <a:stretch/>
        </p:blipFill>
        <p:spPr>
          <a:xfrm>
            <a:off x="3388656" y="265685"/>
            <a:ext cx="1624405" cy="132997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-10759" y="0"/>
            <a:ext cx="544160" cy="6858000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36" y="653260"/>
            <a:ext cx="3744000" cy="529648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548" y="653260"/>
            <a:ext cx="3744000" cy="529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2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22146" y="397497"/>
            <a:ext cx="8469854" cy="968726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Lutte contre le harcèlement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71435" y="1826296"/>
            <a:ext cx="9810075" cy="4673658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Qu’est-ce que le harcèlement :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2400300" marR="0" lvl="4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violences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verbales,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physiques, </a:t>
            </a:r>
          </a:p>
          <a:p>
            <a:pPr marL="2400300" marR="0" lvl="4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Violences morales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de façon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répétée :</a:t>
            </a:r>
          </a:p>
          <a:p>
            <a:pPr marL="3314700" marR="0" lvl="6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bousculades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, 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3314700" marR="0" lvl="6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vols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, 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3314700" marR="0" lvl="6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surnoms désagréables,</a:t>
            </a:r>
          </a:p>
          <a:p>
            <a:pPr marL="3314700" marR="0" lvl="6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insultes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, moqueries, rejets…), 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2400300" marR="0" lvl="4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Lorsque ces mêmes faits se déroulent sur les réseaux sociaux, par SMS ou par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mail =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cyberharcèlement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.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997" y="1826296"/>
            <a:ext cx="549746" cy="4673658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2"/>
          <a:srcRect b="55354"/>
          <a:stretch/>
        </p:blipFill>
        <p:spPr>
          <a:xfrm>
            <a:off x="3388656" y="265685"/>
            <a:ext cx="1624405" cy="132997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-10759" y="0"/>
            <a:ext cx="544160" cy="6858000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08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22146" y="397497"/>
            <a:ext cx="8469854" cy="968726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Lutte contre le harcèlement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71435" y="1826296"/>
            <a:ext cx="9810075" cy="4673658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Cette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situation peut avoir des conséquences graves pour :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1943100" marR="0" lvl="3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scolarité : </a:t>
            </a:r>
          </a:p>
          <a:p>
            <a:pPr marL="2857500" marR="0" lvl="5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baisse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des résultats scolaires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,</a:t>
            </a:r>
          </a:p>
          <a:p>
            <a:pPr marL="2857500" marR="0" lvl="5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décrochage scolaire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1943100" marR="0" lvl="3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1943100" marR="0" lvl="3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santé : </a:t>
            </a:r>
          </a:p>
          <a:p>
            <a:pPr marL="2857500" marR="0" lvl="5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maux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de ventre ou de tête, 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2857500" marR="0" lvl="5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perte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de l’estime de soi,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mal être.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997" y="1826296"/>
            <a:ext cx="549746" cy="4673658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2"/>
          <a:srcRect b="55354"/>
          <a:stretch/>
        </p:blipFill>
        <p:spPr>
          <a:xfrm>
            <a:off x="3388656" y="265685"/>
            <a:ext cx="1624405" cy="132997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-10759" y="0"/>
            <a:ext cx="544160" cy="6858000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41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22146" y="397497"/>
            <a:ext cx="8469854" cy="968726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Lutte contre le harcèlement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71435" y="1826296"/>
            <a:ext cx="9810075" cy="4673658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Toute forme de harcèlement est inacceptable et doit être traitée,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A faire :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1943100" marR="0" lvl="3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en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parler pour trouver de l’aide et des solutions :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2857500" marR="0" lvl="5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à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un adulte de votre établissement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: un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professeur,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un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CPE,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 un assistant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d’éducation, </a:t>
            </a:r>
          </a:p>
          <a:p>
            <a:pPr marL="2857500" marR="0" lvl="5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2857500" marR="0" lvl="5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à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vos parents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: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ils pourront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contacter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l’établissement au besoin.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997" y="1826296"/>
            <a:ext cx="549746" cy="4673658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2"/>
          <a:srcRect b="55354"/>
          <a:stretch/>
        </p:blipFill>
        <p:spPr>
          <a:xfrm>
            <a:off x="3388656" y="265685"/>
            <a:ext cx="1624405" cy="132997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-10759" y="0"/>
            <a:ext cx="544160" cy="6858000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8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22146" y="397497"/>
            <a:ext cx="8469854" cy="968726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Lutte contre le harcèlement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71435" y="1826296"/>
            <a:ext cx="9810075" cy="4673658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Etre précis et concret :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1943100" marR="0" lvl="3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expliquer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en détail la situation que vous subissez. 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1943100" marR="0" lvl="3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écrire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l’ensemble des faits même s’ils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semblent mineurs :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2857500" marR="0" lvl="5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Noter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la date, l’heure, les personnes présentes, la description des faits, leur répétition, face à cette situation. 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2857500" marR="0" lvl="5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conserver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les preuves éventuelles du harcèlement subi, notamment sur les médias sociaux (capture d’écran…).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997" y="1826296"/>
            <a:ext cx="549746" cy="4673658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2"/>
          <a:srcRect b="55354"/>
          <a:stretch/>
        </p:blipFill>
        <p:spPr>
          <a:xfrm>
            <a:off x="3388656" y="265685"/>
            <a:ext cx="1624405" cy="132997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-10759" y="0"/>
            <a:ext cx="544160" cy="6858000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80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22146" y="397497"/>
            <a:ext cx="8469854" cy="968726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Lutte contre le harcèlement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71435" y="1826296"/>
            <a:ext cx="9810075" cy="4673658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A ne pas faire :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1943100" marR="0" lvl="3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1943100" marR="0" lvl="3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Essayer de résoudre soi-même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la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situation,</a:t>
            </a:r>
          </a:p>
          <a:p>
            <a:pPr marL="1943100" marR="0" lvl="3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utiliser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la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A9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violence qui met la victime en difficulté.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997" y="1826296"/>
            <a:ext cx="549746" cy="4673658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2"/>
          <a:srcRect b="55354"/>
          <a:stretch/>
        </p:blipFill>
        <p:spPr>
          <a:xfrm>
            <a:off x="3388656" y="265685"/>
            <a:ext cx="1624405" cy="132997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-10759" y="0"/>
            <a:ext cx="544160" cy="6858000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0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22146" y="397497"/>
            <a:ext cx="8469854" cy="968726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Lutte contre le harcèlement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71435" y="1826296"/>
            <a:ext cx="9810075" cy="4673658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2B4A9A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997" y="1826296"/>
            <a:ext cx="549746" cy="4673658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2"/>
          <a:srcRect b="55354"/>
          <a:stretch/>
        </p:blipFill>
        <p:spPr>
          <a:xfrm>
            <a:off x="3388656" y="265685"/>
            <a:ext cx="1624405" cy="132997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-10759" y="0"/>
            <a:ext cx="544160" cy="6858000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0" t="61482" r="19622" b="15555"/>
          <a:stretch/>
        </p:blipFill>
        <p:spPr>
          <a:xfrm>
            <a:off x="4200858" y="2663609"/>
            <a:ext cx="5940000" cy="299903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t="7098" r="6540" b="5814"/>
          <a:stretch/>
        </p:blipFill>
        <p:spPr>
          <a:xfrm>
            <a:off x="4466484" y="99675"/>
            <a:ext cx="4752000" cy="665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3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357</Words>
  <Application>Microsoft Office PowerPoint</Application>
  <PresentationFormat>Grand écran</PresentationFormat>
  <Paragraphs>72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Raleway</vt:lpstr>
      <vt:lpstr>Wingdings</vt:lpstr>
      <vt:lpstr>1_Thème Office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proviseur</dc:creator>
  <cp:lastModifiedBy>proviseur</cp:lastModifiedBy>
  <cp:revision>4</cp:revision>
  <dcterms:created xsi:type="dcterms:W3CDTF">2022-08-27T09:18:42Z</dcterms:created>
  <dcterms:modified xsi:type="dcterms:W3CDTF">2023-08-27T09:07:19Z</dcterms:modified>
</cp:coreProperties>
</file>